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2FFE-6F20-4EE7-9255-7D18533FC39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EDE7-A731-46A6-B9E1-9DE6F2B0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2FFE-6F20-4EE7-9255-7D18533FC39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EDE7-A731-46A6-B9E1-9DE6F2B0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0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2FFE-6F20-4EE7-9255-7D18533FC39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EDE7-A731-46A6-B9E1-9DE6F2B0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6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925BB9-C911-4213-874B-CC9242EF13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2FFE-6F20-4EE7-9255-7D18533FC39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EDE7-A731-46A6-B9E1-9DE6F2B0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3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2FFE-6F20-4EE7-9255-7D18533FC39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EDE7-A731-46A6-B9E1-9DE6F2B0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1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2FFE-6F20-4EE7-9255-7D18533FC39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EDE7-A731-46A6-B9E1-9DE6F2B0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9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2FFE-6F20-4EE7-9255-7D18533FC39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EDE7-A731-46A6-B9E1-9DE6F2B0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4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2FFE-6F20-4EE7-9255-7D18533FC39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EDE7-A731-46A6-B9E1-9DE6F2B0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2FFE-6F20-4EE7-9255-7D18533FC39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EDE7-A731-46A6-B9E1-9DE6F2B0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1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2FFE-6F20-4EE7-9255-7D18533FC39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EDE7-A731-46A6-B9E1-9DE6F2B0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8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2FFE-6F20-4EE7-9255-7D18533FC39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EDE7-A731-46A6-B9E1-9DE6F2B0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0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F2FFE-6F20-4EE7-9255-7D18533FC39F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0EDE7-A731-46A6-B9E1-9DE6F2B0B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3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81000" y="13716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a) 4218 : 6 = ?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981200" y="1981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6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85800" y="19812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4218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752600" y="1905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17526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869950" y="19907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98500" y="19907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1035050" y="1981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1971675" y="19939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1219200" y="1981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1905000" y="2438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7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917700" y="2438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828675" y="233045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0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066800" y="2362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1050925" y="269875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1241425" y="269875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2089150" y="2438400"/>
            <a:ext cx="469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2286000" y="2438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2092325" y="2438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2286000" y="2447925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1219200" y="306705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3048000" y="18288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 42 chia 6 được 7, viết 7.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3352800" y="2184400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7 nhân 6 bằng 42; 42 trừ 42 bằng o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3048000" y="252095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 Hạ 1; 1 chia 6 được 0, viết 0. 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3276600" y="2895600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800" b="1">
                <a:latin typeface="Times New Roman" pitchFamily="18" charset="0"/>
              </a:rPr>
              <a:t>0 nhân 6 bằng 0; 1 trừ 0 bằng 1.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3048000" y="3260725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 Hạ 8 được 18, 18 chia 6 được 3, viết 3.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3276600" y="365125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 3 nhân 6 bằng 18, 18 trừ 18 bằng 0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609600" y="4267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4218 : 6 = 703</a:t>
            </a:r>
          </a:p>
        </p:txBody>
      </p:sp>
    </p:spTree>
    <p:extLst>
      <p:ext uri="{BB962C8B-B14F-4D97-AF65-F5344CB8AC3E}">
        <p14:creationId xmlns:p14="http://schemas.microsoft.com/office/powerpoint/2010/main" val="183570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7" grpId="0"/>
      <p:bldP spid="5138" grpId="0"/>
      <p:bldP spid="5139" grpId="0" animBg="1"/>
      <p:bldP spid="5141" grpId="0" animBg="1"/>
      <p:bldP spid="5143" grpId="0"/>
      <p:bldP spid="5144" grpId="0"/>
      <p:bldP spid="5145" grpId="0"/>
      <p:bldP spid="5146" grpId="0"/>
      <p:bldP spid="5147" grpId="0"/>
      <p:bldP spid="5149" grpId="0"/>
      <p:bldP spid="5150" grpId="0"/>
      <p:bldP spid="5153" grpId="0"/>
      <p:bldP spid="5154" grpId="0"/>
      <p:bldP spid="5155" grpId="0"/>
      <p:bldP spid="5156" grpId="0"/>
      <p:bldP spid="5158" grpId="0"/>
      <p:bldP spid="5160" grpId="0"/>
      <p:bldP spid="5161" grpId="0"/>
      <p:bldP spid="5162" grpId="0"/>
      <p:bldP spid="5164" grpId="0"/>
      <p:bldP spid="5165" grpId="0"/>
      <p:bldP spid="5166" grpId="0"/>
      <p:bldP spid="5167" grpId="0"/>
      <p:bldP spid="5168" grpId="0"/>
      <p:bldP spid="5169" grpId="0"/>
      <p:bldP spid="5171" grpId="0"/>
      <p:bldP spid="51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04800" y="7620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b) 2407 : 4 = ?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971675" y="170815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4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85800" y="17526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2407      </a:t>
            </a:r>
          </a:p>
        </p:txBody>
      </p:sp>
      <p:grpSp>
        <p:nvGrpSpPr>
          <p:cNvPr id="6174" name="Group 30"/>
          <p:cNvGrpSpPr>
            <a:grpSpLocks/>
          </p:cNvGrpSpPr>
          <p:nvPr/>
        </p:nvGrpSpPr>
        <p:grpSpPr bwMode="auto">
          <a:xfrm>
            <a:off x="1752600" y="1730375"/>
            <a:ext cx="1066800" cy="1066800"/>
            <a:chOff x="1104" y="2640"/>
            <a:chExt cx="672" cy="672"/>
          </a:xfrm>
        </p:grpSpPr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>
              <a:off x="1104" y="264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1104" y="292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88975" y="17526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860425" y="17526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882775" y="2187575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6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124200" y="16002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 24 chia 4 được 6, viết 6.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879600" y="218757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882650" y="2187575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0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3460750" y="2066925"/>
            <a:ext cx="563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6 nhân 4 bằng 24; 24 trừ 24 bằng 0.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044575" y="17526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066800" y="2178050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2101850" y="219075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3187700" y="2536825"/>
            <a:ext cx="548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 Hạ 0; 0 chia 4 được 0, viết 0.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2101850" y="2187575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066800" y="2568575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219200" y="17526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250950" y="2581275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473450" y="2971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0 nhân 4 bằng 0, 0 trừ 0 bằng 0.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2295525" y="2187575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1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3232150" y="3413125"/>
            <a:ext cx="548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 Hạ 7; 7 chia 4 được 1, viết 1.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2308225" y="21875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1285875" y="29591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3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3473450" y="3884613"/>
            <a:ext cx="541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1 nhân 4 bằng 4; 7 trừ 4 bằng 3.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533400" y="4267200"/>
            <a:ext cx="3657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2407 : 4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601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dư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3)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6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7" grpId="0"/>
      <p:bldP spid="6167" grpId="0"/>
      <p:bldP spid="6175" grpId="0"/>
      <p:bldP spid="6176" grpId="0"/>
      <p:bldP spid="6181" grpId="0"/>
      <p:bldP spid="6182" grpId="0"/>
      <p:bldP spid="6183" grpId="0"/>
      <p:bldP spid="6184" grpId="0"/>
      <p:bldP spid="6185" grpId="0"/>
      <p:bldP spid="6186" grpId="0"/>
      <p:bldP spid="6187" grpId="0"/>
      <p:bldP spid="6189" grpId="0"/>
      <p:bldP spid="6190" grpId="0"/>
      <p:bldP spid="6191" grpId="0"/>
      <p:bldP spid="6192" grpId="0"/>
      <p:bldP spid="6193" grpId="0"/>
      <p:bldP spid="6194" grpId="0"/>
      <p:bldP spid="6195" grpId="0"/>
      <p:bldP spid="6196" grpId="0"/>
      <p:bldP spid="6197" grpId="0"/>
      <p:bldP spid="6198" grpId="0"/>
      <p:bldP spid="6199" grpId="0"/>
      <p:bldP spid="6200" grpId="0"/>
      <p:bldP spid="62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609600" y="685800"/>
            <a:ext cx="762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Đặt tính rồi tính :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57200" y="1690688"/>
            <a:ext cx="815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a) 3224 : 4       1516 : 3         b) 2819 : 7          1865 : 6                                                            </a:t>
            </a:r>
          </a:p>
        </p:txBody>
      </p:sp>
      <p:grpSp>
        <p:nvGrpSpPr>
          <p:cNvPr id="7214" name="Group 46"/>
          <p:cNvGrpSpPr>
            <a:grpSpLocks/>
          </p:cNvGrpSpPr>
          <p:nvPr/>
        </p:nvGrpSpPr>
        <p:grpSpPr bwMode="auto">
          <a:xfrm>
            <a:off x="0" y="2408238"/>
            <a:ext cx="2286000" cy="1752600"/>
            <a:chOff x="0" y="2592"/>
            <a:chExt cx="1440" cy="1105"/>
          </a:xfrm>
        </p:grpSpPr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0" y="2592"/>
              <a:ext cx="9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a) 3224   </a:t>
              </a:r>
            </a:p>
          </p:txBody>
        </p:sp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960" y="2592"/>
              <a:ext cx="1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4</a:t>
              </a:r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226" y="2832"/>
              <a:ext cx="864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  02</a:t>
              </a:r>
            </a:p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    24</a:t>
              </a:r>
            </a:p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      0</a:t>
              </a:r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912" y="2866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806</a:t>
              </a:r>
            </a:p>
          </p:txBody>
        </p:sp>
        <p:grpSp>
          <p:nvGrpSpPr>
            <p:cNvPr id="7211" name="Group 43"/>
            <p:cNvGrpSpPr>
              <a:grpSpLocks/>
            </p:cNvGrpSpPr>
            <p:nvPr/>
          </p:nvGrpSpPr>
          <p:grpSpPr bwMode="auto">
            <a:xfrm>
              <a:off x="864" y="2640"/>
              <a:ext cx="576" cy="576"/>
              <a:chOff x="1392" y="3120"/>
              <a:chExt cx="816" cy="576"/>
            </a:xfrm>
          </p:grpSpPr>
          <p:sp>
            <p:nvSpPr>
              <p:cNvPr id="7212" name="Line 44"/>
              <p:cNvSpPr>
                <a:spLocks noChangeShapeType="1"/>
              </p:cNvSpPr>
              <p:nvPr/>
            </p:nvSpPr>
            <p:spPr bwMode="auto">
              <a:xfrm>
                <a:off x="1392" y="336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Line 45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218" name="Group 50"/>
          <p:cNvGrpSpPr>
            <a:grpSpLocks/>
          </p:cNvGrpSpPr>
          <p:nvPr/>
        </p:nvGrpSpPr>
        <p:grpSpPr bwMode="auto">
          <a:xfrm>
            <a:off x="2590800" y="2362200"/>
            <a:ext cx="1905000" cy="1754188"/>
            <a:chOff x="1632" y="2592"/>
            <a:chExt cx="1200" cy="1105"/>
          </a:xfrm>
        </p:grpSpPr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1632" y="2592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1516</a:t>
              </a:r>
            </a:p>
          </p:txBody>
        </p:sp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2344" y="2592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auto">
            <a:xfrm>
              <a:off x="1680" y="2832"/>
              <a:ext cx="76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 01</a:t>
              </a:r>
            </a:p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   16</a:t>
              </a:r>
            </a:p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     1</a:t>
              </a:r>
            </a:p>
          </p:txBody>
        </p:sp>
        <p:sp>
          <p:nvSpPr>
            <p:cNvPr id="7201" name="Text Box 33"/>
            <p:cNvSpPr txBox="1">
              <a:spLocks noChangeArrowheads="1"/>
            </p:cNvSpPr>
            <p:nvPr/>
          </p:nvSpPr>
          <p:spPr bwMode="auto">
            <a:xfrm>
              <a:off x="2310" y="2872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505</a:t>
              </a:r>
            </a:p>
          </p:txBody>
        </p:sp>
        <p:grpSp>
          <p:nvGrpSpPr>
            <p:cNvPr id="7215" name="Group 47"/>
            <p:cNvGrpSpPr>
              <a:grpSpLocks/>
            </p:cNvGrpSpPr>
            <p:nvPr/>
          </p:nvGrpSpPr>
          <p:grpSpPr bwMode="auto">
            <a:xfrm>
              <a:off x="2256" y="2640"/>
              <a:ext cx="576" cy="576"/>
              <a:chOff x="1392" y="3120"/>
              <a:chExt cx="816" cy="576"/>
            </a:xfrm>
          </p:grpSpPr>
          <p:sp>
            <p:nvSpPr>
              <p:cNvPr id="7216" name="Line 48"/>
              <p:cNvSpPr>
                <a:spLocks noChangeShapeType="1"/>
              </p:cNvSpPr>
              <p:nvPr/>
            </p:nvSpPr>
            <p:spPr bwMode="auto">
              <a:xfrm>
                <a:off x="1392" y="336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7" name="Line 49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229" name="Group 61"/>
          <p:cNvGrpSpPr>
            <a:grpSpLocks/>
          </p:cNvGrpSpPr>
          <p:nvPr/>
        </p:nvGrpSpPr>
        <p:grpSpPr bwMode="auto">
          <a:xfrm>
            <a:off x="4648200" y="2370138"/>
            <a:ext cx="2241550" cy="1754187"/>
            <a:chOff x="2928" y="2592"/>
            <a:chExt cx="1412" cy="1105"/>
          </a:xfrm>
        </p:grpSpPr>
        <p:sp>
          <p:nvSpPr>
            <p:cNvPr id="7219" name="Text Box 51"/>
            <p:cNvSpPr txBox="1">
              <a:spLocks noChangeArrowheads="1"/>
            </p:cNvSpPr>
            <p:nvPr/>
          </p:nvSpPr>
          <p:spPr bwMode="auto">
            <a:xfrm>
              <a:off x="2928" y="25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b) 2819</a:t>
              </a:r>
            </a:p>
          </p:txBody>
        </p:sp>
        <p:sp>
          <p:nvSpPr>
            <p:cNvPr id="7220" name="Text Box 52"/>
            <p:cNvSpPr txBox="1">
              <a:spLocks noChangeArrowheads="1"/>
            </p:cNvSpPr>
            <p:nvPr/>
          </p:nvSpPr>
          <p:spPr bwMode="auto">
            <a:xfrm>
              <a:off x="3888" y="259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7222" name="Text Box 54"/>
            <p:cNvSpPr txBox="1">
              <a:spLocks noChangeArrowheads="1"/>
            </p:cNvSpPr>
            <p:nvPr/>
          </p:nvSpPr>
          <p:spPr bwMode="auto">
            <a:xfrm>
              <a:off x="3264" y="2832"/>
              <a:ext cx="59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 01</a:t>
              </a:r>
            </a:p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   19</a:t>
              </a:r>
            </a:p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     5</a:t>
              </a:r>
            </a:p>
          </p:txBody>
        </p:sp>
        <p:sp>
          <p:nvSpPr>
            <p:cNvPr id="7223" name="Text Box 55"/>
            <p:cNvSpPr txBox="1">
              <a:spLocks noChangeArrowheads="1"/>
            </p:cNvSpPr>
            <p:nvPr/>
          </p:nvSpPr>
          <p:spPr bwMode="auto">
            <a:xfrm>
              <a:off x="3860" y="2872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402</a:t>
              </a:r>
            </a:p>
          </p:txBody>
        </p:sp>
        <p:grpSp>
          <p:nvGrpSpPr>
            <p:cNvPr id="7228" name="Group 60"/>
            <p:cNvGrpSpPr>
              <a:grpSpLocks/>
            </p:cNvGrpSpPr>
            <p:nvPr/>
          </p:nvGrpSpPr>
          <p:grpSpPr bwMode="auto">
            <a:xfrm>
              <a:off x="3792" y="2640"/>
              <a:ext cx="528" cy="528"/>
              <a:chOff x="3840" y="2640"/>
              <a:chExt cx="528" cy="528"/>
            </a:xfrm>
          </p:grpSpPr>
          <p:sp>
            <p:nvSpPr>
              <p:cNvPr id="7226" name="Line 58"/>
              <p:cNvSpPr>
                <a:spLocks noChangeShapeType="1"/>
              </p:cNvSpPr>
              <p:nvPr/>
            </p:nvSpPr>
            <p:spPr bwMode="auto">
              <a:xfrm>
                <a:off x="3840" y="264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7" name="Line 59"/>
              <p:cNvSpPr>
                <a:spLocks noChangeShapeType="1"/>
              </p:cNvSpPr>
              <p:nvPr/>
            </p:nvSpPr>
            <p:spPr bwMode="auto">
              <a:xfrm>
                <a:off x="3840" y="288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240" name="Group 72"/>
          <p:cNvGrpSpPr>
            <a:grpSpLocks/>
          </p:cNvGrpSpPr>
          <p:nvPr/>
        </p:nvGrpSpPr>
        <p:grpSpPr bwMode="auto">
          <a:xfrm>
            <a:off x="7159625" y="2370138"/>
            <a:ext cx="1828800" cy="1716087"/>
            <a:chOff x="4464" y="2588"/>
            <a:chExt cx="1152" cy="1081"/>
          </a:xfrm>
        </p:grpSpPr>
        <p:sp>
          <p:nvSpPr>
            <p:cNvPr id="7230" name="Text Box 62"/>
            <p:cNvSpPr txBox="1">
              <a:spLocks noChangeArrowheads="1"/>
            </p:cNvSpPr>
            <p:nvPr/>
          </p:nvSpPr>
          <p:spPr bwMode="auto">
            <a:xfrm>
              <a:off x="4464" y="2588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1865</a:t>
              </a:r>
            </a:p>
          </p:txBody>
        </p:sp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5110" y="2592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6</a:t>
              </a:r>
            </a:p>
          </p:txBody>
        </p:sp>
        <p:grpSp>
          <p:nvGrpSpPr>
            <p:cNvPr id="7237" name="Group 69"/>
            <p:cNvGrpSpPr>
              <a:grpSpLocks/>
            </p:cNvGrpSpPr>
            <p:nvPr/>
          </p:nvGrpSpPr>
          <p:grpSpPr bwMode="auto">
            <a:xfrm>
              <a:off x="5018" y="2592"/>
              <a:ext cx="528" cy="624"/>
              <a:chOff x="5136" y="2640"/>
              <a:chExt cx="624" cy="624"/>
            </a:xfrm>
          </p:grpSpPr>
          <p:sp>
            <p:nvSpPr>
              <p:cNvPr id="7235" name="Line 67"/>
              <p:cNvSpPr>
                <a:spLocks noChangeShapeType="1"/>
              </p:cNvSpPr>
              <p:nvPr/>
            </p:nvSpPr>
            <p:spPr bwMode="auto">
              <a:xfrm>
                <a:off x="5136" y="264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6" name="Line 68"/>
              <p:cNvSpPr>
                <a:spLocks noChangeShapeType="1"/>
              </p:cNvSpPr>
              <p:nvPr/>
            </p:nvSpPr>
            <p:spPr bwMode="auto">
              <a:xfrm>
                <a:off x="5136" y="292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38" name="Text Box 70"/>
            <p:cNvSpPr txBox="1">
              <a:spLocks noChangeArrowheads="1"/>
            </p:cNvSpPr>
            <p:nvPr/>
          </p:nvSpPr>
          <p:spPr bwMode="auto">
            <a:xfrm>
              <a:off x="4534" y="2804"/>
              <a:ext cx="576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 06</a:t>
              </a:r>
            </a:p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   05</a:t>
              </a:r>
            </a:p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     5</a:t>
              </a:r>
            </a:p>
          </p:txBody>
        </p:sp>
        <p:sp>
          <p:nvSpPr>
            <p:cNvPr id="7239" name="Text Box 71"/>
            <p:cNvSpPr txBox="1">
              <a:spLocks noChangeArrowheads="1"/>
            </p:cNvSpPr>
            <p:nvPr/>
          </p:nvSpPr>
          <p:spPr bwMode="auto">
            <a:xfrm>
              <a:off x="5088" y="283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310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837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/>
      <p:bldP spid="71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1143000" y="533400"/>
            <a:ext cx="8001000" cy="2133600"/>
          </a:xfrm>
          <a:prstGeom prst="flowChartTerminator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>
                <a:latin typeface="Times New Roman" pitchFamily="18" charset="0"/>
              </a:rPr>
              <a:t>Một đội công nhân phải sửa quãng đường </a:t>
            </a:r>
          </a:p>
          <a:p>
            <a:r>
              <a:rPr lang="en-US" sz="2800" b="1">
                <a:latin typeface="Times New Roman" pitchFamily="18" charset="0"/>
              </a:rPr>
              <a:t>dài 1215 m. Đội đã sửa được 1/ 3 quãng đường.</a:t>
            </a:r>
          </a:p>
          <a:p>
            <a:r>
              <a:rPr lang="en-US" sz="2800" b="1">
                <a:latin typeface="Times New Roman" pitchFamily="18" charset="0"/>
              </a:rPr>
              <a:t> Hỏi đội công nhân đó còn phải sửabao nhiêu</a:t>
            </a:r>
          </a:p>
          <a:p>
            <a:r>
              <a:rPr lang="en-US" sz="2800" b="1">
                <a:latin typeface="Times New Roman" pitchFamily="18" charset="0"/>
              </a:rPr>
              <a:t> mét đường nữa ?                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304800" y="533400"/>
            <a:ext cx="762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33800" y="3657600"/>
            <a:ext cx="57773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err="1" smtClean="0">
                <a:latin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</a:rPr>
              <a:t>giải</a:t>
            </a:r>
            <a:endParaRPr lang="en-US" sz="2800" b="1" i="1" dirty="0" smtClean="0">
              <a:latin typeface="Times New Roman" pitchFamily="18" charset="0"/>
            </a:endParaRPr>
          </a:p>
          <a:p>
            <a:pPr algn="ctr"/>
            <a:r>
              <a:rPr lang="en-US" sz="2800" dirty="0" err="1" smtClean="0">
                <a:latin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mét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sửa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</a:rPr>
              <a:t> :</a:t>
            </a:r>
          </a:p>
          <a:p>
            <a:pPr algn="ctr"/>
            <a:r>
              <a:rPr lang="en-US" sz="2800" dirty="0" smtClean="0">
                <a:latin typeface="Times New Roman" pitchFamily="18" charset="0"/>
              </a:rPr>
              <a:t>1215 : 3 = 405 (m)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mét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sửa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</a:rPr>
              <a:t> :</a:t>
            </a:r>
          </a:p>
          <a:p>
            <a:pPr algn="ctr"/>
            <a:r>
              <a:rPr lang="en-US" sz="2800" dirty="0" smtClean="0">
                <a:latin typeface="Times New Roman" pitchFamily="18" charset="0"/>
              </a:rPr>
              <a:t>1215 – 405 = 810 (m)</a:t>
            </a:r>
          </a:p>
          <a:p>
            <a:pPr algn="ctr"/>
            <a:r>
              <a:rPr lang="en-US" sz="2800" dirty="0" smtClean="0">
                <a:latin typeface="Times New Roman" pitchFamily="18" charset="0"/>
              </a:rPr>
              <a:t>                  </a:t>
            </a:r>
            <a:r>
              <a:rPr lang="en-US" sz="2800" dirty="0" err="1" smtClean="0">
                <a:latin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</a:rPr>
              <a:t> : 810 m </a:t>
            </a:r>
            <a:r>
              <a:rPr lang="en-US" sz="2800" dirty="0" err="1" smtClean="0">
                <a:latin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733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4801" y="4946050"/>
            <a:ext cx="3671455" cy="235550"/>
            <a:chOff x="838200" y="5818910"/>
            <a:chExt cx="3671455" cy="23555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838200" y="581891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57400" y="582586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76600" y="5825853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09655" y="5829313"/>
              <a:ext cx="0" cy="2112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38200" y="5943600"/>
              <a:ext cx="36714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Left Brace 19"/>
          <p:cNvSpPr/>
          <p:nvPr/>
        </p:nvSpPr>
        <p:spPr>
          <a:xfrm rot="5400000">
            <a:off x="1950028" y="3044512"/>
            <a:ext cx="381000" cy="36714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 rot="5400000">
            <a:off x="723900" y="4686299"/>
            <a:ext cx="381000" cy="12192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/>
          <p:cNvSpPr/>
          <p:nvPr/>
        </p:nvSpPr>
        <p:spPr>
          <a:xfrm rot="5400000">
            <a:off x="2587337" y="4055916"/>
            <a:ext cx="339435" cy="24384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86347" y="4262735"/>
            <a:ext cx="123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1215m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0166" y="5454226"/>
            <a:ext cx="123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68239" y="5481935"/>
            <a:ext cx="123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2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  <p:bldP spid="6" grpId="0" animBg="1"/>
      <p:bldP spid="2" grpId="0"/>
      <p:bldP spid="3" grpId="0"/>
      <p:bldP spid="20" grpId="0" animBg="1"/>
      <p:bldP spid="21" grpId="0" animBg="1"/>
      <p:bldP spid="26" grpId="0" animBg="1"/>
      <p:bldP spid="22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371600" y="381000"/>
            <a:ext cx="2895600" cy="8382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5400" b="1" dirty="0">
                <a:solidFill>
                  <a:srgbClr val="0000CC"/>
                </a:solidFill>
                <a:latin typeface="Times New Roman" pitchFamily="18" charset="0"/>
              </a:rPr>
              <a:t>Đ  ,   S</a:t>
            </a:r>
          </a:p>
        </p:txBody>
      </p:sp>
      <p:sp>
        <p:nvSpPr>
          <p:cNvPr id="102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67200" y="381000"/>
            <a:ext cx="914400" cy="838200"/>
          </a:xfrm>
          <a:prstGeom prst="actionButtonHelp">
            <a:avLst/>
          </a:prstGeom>
          <a:solidFill>
            <a:srgbClr val="FF99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438400" y="2667000"/>
            <a:ext cx="8382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700">
              <a:latin typeface="Times New Roman" pitchFamily="18" charset="0"/>
            </a:endParaRPr>
          </a:p>
        </p:txBody>
      </p: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0" y="2463800"/>
            <a:ext cx="2444750" cy="1800225"/>
            <a:chOff x="140" y="1650"/>
            <a:chExt cx="1540" cy="1134"/>
          </a:xfrm>
        </p:grpSpPr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140" y="1650"/>
              <a:ext cx="1056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latin typeface="Times New Roman" pitchFamily="18" charset="0"/>
                </a:rPr>
                <a:t>a) 2156</a:t>
              </a:r>
            </a:p>
            <a:p>
              <a:pPr eaLnBrk="0" hangingPunct="0"/>
              <a:r>
                <a:rPr lang="en-US" sz="2800" b="1">
                  <a:latin typeface="Times New Roman" pitchFamily="18" charset="0"/>
                </a:rPr>
                <a:t>      05</a:t>
              </a:r>
            </a:p>
            <a:p>
              <a:pPr eaLnBrk="0" hangingPunct="0"/>
              <a:r>
                <a:rPr lang="en-US" sz="2800" b="1">
                  <a:latin typeface="Times New Roman" pitchFamily="18" charset="0"/>
                </a:rPr>
                <a:t>        56</a:t>
              </a:r>
            </a:p>
            <a:p>
              <a:pPr eaLnBrk="0" hangingPunct="0"/>
              <a:r>
                <a:rPr lang="en-US" sz="2800" b="1">
                  <a:latin typeface="Times New Roman" pitchFamily="18" charset="0"/>
                </a:rPr>
                <a:t>          0</a:t>
              </a:r>
            </a:p>
          </p:txBody>
        </p:sp>
        <p:grpSp>
          <p:nvGrpSpPr>
            <p:cNvPr id="10258" name="Group 18"/>
            <p:cNvGrpSpPr>
              <a:grpSpLocks/>
            </p:cNvGrpSpPr>
            <p:nvPr/>
          </p:nvGrpSpPr>
          <p:grpSpPr bwMode="auto">
            <a:xfrm>
              <a:off x="1104" y="1680"/>
              <a:ext cx="576" cy="720"/>
              <a:chOff x="1104" y="1680"/>
              <a:chExt cx="576" cy="720"/>
            </a:xfrm>
          </p:grpSpPr>
          <p:sp>
            <p:nvSpPr>
              <p:cNvPr id="10255" name="Line 15"/>
              <p:cNvSpPr>
                <a:spLocks noChangeShapeType="1"/>
              </p:cNvSpPr>
              <p:nvPr/>
            </p:nvSpPr>
            <p:spPr bwMode="auto">
              <a:xfrm>
                <a:off x="1104" y="1680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Line 17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1200" y="168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1152" y="1920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308</a:t>
              </a:r>
            </a:p>
          </p:txBody>
        </p:sp>
      </p:grpSp>
      <p:grpSp>
        <p:nvGrpSpPr>
          <p:cNvPr id="10271" name="Group 31"/>
          <p:cNvGrpSpPr>
            <a:grpSpLocks/>
          </p:cNvGrpSpPr>
          <p:nvPr/>
        </p:nvGrpSpPr>
        <p:grpSpPr bwMode="auto">
          <a:xfrm>
            <a:off x="3048000" y="2298700"/>
            <a:ext cx="2590800" cy="1449388"/>
            <a:chOff x="1920" y="1584"/>
            <a:chExt cx="1632" cy="913"/>
          </a:xfrm>
        </p:grpSpPr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1920" y="1632"/>
              <a:ext cx="864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latin typeface="Times New Roman" pitchFamily="18" charset="0"/>
                </a:rPr>
                <a:t>b) 1608</a:t>
              </a:r>
            </a:p>
            <a:p>
              <a:pPr eaLnBrk="0" hangingPunct="0"/>
              <a:r>
                <a:rPr lang="en-US" sz="2800" b="1">
                  <a:latin typeface="Times New Roman" pitchFamily="18" charset="0"/>
                </a:rPr>
                <a:t>       008</a:t>
              </a:r>
            </a:p>
            <a:p>
              <a:pPr eaLnBrk="0" hangingPunct="0"/>
              <a:r>
                <a:rPr lang="en-US" sz="2800" b="1">
                  <a:latin typeface="Times New Roman" pitchFamily="18" charset="0"/>
                </a:rPr>
                <a:t>           0</a:t>
              </a:r>
            </a:p>
          </p:txBody>
        </p:sp>
        <p:grpSp>
          <p:nvGrpSpPr>
            <p:cNvPr id="10268" name="Group 28"/>
            <p:cNvGrpSpPr>
              <a:grpSpLocks/>
            </p:cNvGrpSpPr>
            <p:nvPr/>
          </p:nvGrpSpPr>
          <p:grpSpPr bwMode="auto">
            <a:xfrm>
              <a:off x="2880" y="1584"/>
              <a:ext cx="672" cy="720"/>
              <a:chOff x="2880" y="1632"/>
              <a:chExt cx="672" cy="720"/>
            </a:xfrm>
          </p:grpSpPr>
          <p:sp>
            <p:nvSpPr>
              <p:cNvPr id="10266" name="Line 26"/>
              <p:cNvSpPr>
                <a:spLocks noChangeShapeType="1"/>
              </p:cNvSpPr>
              <p:nvPr/>
            </p:nvSpPr>
            <p:spPr bwMode="auto">
              <a:xfrm>
                <a:off x="2880" y="1632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Line 27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9" name="Text Box 29"/>
            <p:cNvSpPr txBox="1">
              <a:spLocks noChangeArrowheads="1"/>
            </p:cNvSpPr>
            <p:nvPr/>
          </p:nvSpPr>
          <p:spPr bwMode="auto">
            <a:xfrm>
              <a:off x="3024" y="1680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0270" name="Text Box 30"/>
            <p:cNvSpPr txBox="1">
              <a:spLocks noChangeArrowheads="1"/>
            </p:cNvSpPr>
            <p:nvPr/>
          </p:nvSpPr>
          <p:spPr bwMode="auto">
            <a:xfrm>
              <a:off x="2976" y="1920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42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419850" y="2232025"/>
            <a:ext cx="2286000" cy="1427163"/>
            <a:chOff x="3792" y="1584"/>
            <a:chExt cx="1440" cy="899"/>
          </a:xfrm>
        </p:grpSpPr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3792" y="1618"/>
              <a:ext cx="96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latin typeface="Times New Roman" pitchFamily="18" charset="0"/>
                </a:rPr>
                <a:t>c) 2526</a:t>
              </a:r>
            </a:p>
            <a:p>
              <a:pPr eaLnBrk="0" hangingPunct="0"/>
              <a:r>
                <a:rPr lang="en-US" sz="2800" b="1">
                  <a:latin typeface="Times New Roman" pitchFamily="18" charset="0"/>
                </a:rPr>
                <a:t>      026</a:t>
              </a:r>
            </a:p>
            <a:p>
              <a:pPr eaLnBrk="0" hangingPunct="0"/>
              <a:r>
                <a:rPr lang="en-US" sz="2800" b="1">
                  <a:latin typeface="Times New Roman" pitchFamily="18" charset="0"/>
                </a:rPr>
                <a:t>          1</a:t>
              </a:r>
            </a:p>
          </p:txBody>
        </p:sp>
        <p:grpSp>
          <p:nvGrpSpPr>
            <p:cNvPr id="10276" name="Group 36"/>
            <p:cNvGrpSpPr>
              <a:grpSpLocks/>
            </p:cNvGrpSpPr>
            <p:nvPr/>
          </p:nvGrpSpPr>
          <p:grpSpPr bwMode="auto">
            <a:xfrm>
              <a:off x="4656" y="1584"/>
              <a:ext cx="576" cy="768"/>
              <a:chOff x="4656" y="1584"/>
              <a:chExt cx="576" cy="768"/>
            </a:xfrm>
          </p:grpSpPr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>
                <a:off x="4656" y="1584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656" y="192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7" name="Text Box 37"/>
            <p:cNvSpPr txBox="1">
              <a:spLocks noChangeArrowheads="1"/>
            </p:cNvSpPr>
            <p:nvPr/>
          </p:nvSpPr>
          <p:spPr bwMode="auto">
            <a:xfrm>
              <a:off x="4774" y="1618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0278" name="Text Box 38"/>
            <p:cNvSpPr txBox="1">
              <a:spLocks noChangeArrowheads="1"/>
            </p:cNvSpPr>
            <p:nvPr/>
          </p:nvSpPr>
          <p:spPr bwMode="auto">
            <a:xfrm>
              <a:off x="4758" y="1906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51</a:t>
              </a:r>
            </a:p>
          </p:txBody>
        </p:sp>
      </p:grp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2438400" y="3886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8270875" y="38100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5334000" y="38100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2438400" y="3886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400" b="1">
                <a:solidFill>
                  <a:srgbClr val="FF0000"/>
                </a:solidFill>
                <a:latin typeface="Times New Roman" pitchFamily="18" charset="0"/>
              </a:rPr>
              <a:t>Đ</a:t>
            </a: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334000" y="38100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4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8264525" y="38100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4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3" name="Oval 7"/>
          <p:cNvSpPr>
            <a:spLocks noChangeArrowheads="1"/>
          </p:cNvSpPr>
          <p:nvPr/>
        </p:nvSpPr>
        <p:spPr bwMode="auto">
          <a:xfrm>
            <a:off x="304800" y="533400"/>
            <a:ext cx="762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4446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7" grpId="0" animBg="1"/>
      <p:bldP spid="10280" grpId="0" animBg="1"/>
      <p:bldP spid="10281" grpId="0" animBg="1"/>
      <p:bldP spid="10282" grpId="0" animBg="1"/>
      <p:bldP spid="10284" grpId="0" animBg="1"/>
      <p:bldP spid="10285" grpId="0" animBg="1"/>
      <p:bldP spid="10286" grpId="0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394</Words>
  <Application>Microsoft Office PowerPoint</Application>
  <PresentationFormat>On-screen Show (4:3)</PresentationFormat>
  <Paragraphs>114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</cp:revision>
  <dcterms:created xsi:type="dcterms:W3CDTF">2016-07-11T09:03:44Z</dcterms:created>
  <dcterms:modified xsi:type="dcterms:W3CDTF">2016-07-11T09:27:10Z</dcterms:modified>
</cp:coreProperties>
</file>